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7"/>
  </p:notesMasterIdLst>
  <p:handoutMasterIdLst>
    <p:handoutMasterId r:id="rId108"/>
  </p:handoutMasterIdLst>
  <p:sldIdLst>
    <p:sldId id="2034" r:id="rId5"/>
    <p:sldId id="1661" r:id="rId6"/>
    <p:sldId id="4367" r:id="rId7"/>
    <p:sldId id="2096" r:id="rId8"/>
    <p:sldId id="2016" r:id="rId9"/>
    <p:sldId id="2063" r:id="rId10"/>
    <p:sldId id="2065" r:id="rId11"/>
    <p:sldId id="1994" r:id="rId12"/>
    <p:sldId id="2066" r:id="rId13"/>
    <p:sldId id="4366" r:id="rId14"/>
    <p:sldId id="2033" r:id="rId15"/>
    <p:sldId id="1880" r:id="rId16"/>
    <p:sldId id="2013" r:id="rId17"/>
    <p:sldId id="2029" r:id="rId18"/>
    <p:sldId id="2017" r:id="rId19"/>
    <p:sldId id="2030" r:id="rId20"/>
    <p:sldId id="2038" r:id="rId21"/>
    <p:sldId id="2067" r:id="rId22"/>
    <p:sldId id="2068" r:id="rId23"/>
    <p:sldId id="2070" r:id="rId24"/>
    <p:sldId id="2073" r:id="rId25"/>
    <p:sldId id="2071" r:id="rId26"/>
    <p:sldId id="2072" r:id="rId27"/>
    <p:sldId id="2093" r:id="rId28"/>
    <p:sldId id="2069" r:id="rId29"/>
    <p:sldId id="2074" r:id="rId30"/>
    <p:sldId id="2075" r:id="rId31"/>
    <p:sldId id="2076" r:id="rId32"/>
    <p:sldId id="2098" r:id="rId33"/>
    <p:sldId id="2047" r:id="rId34"/>
    <p:sldId id="2039" r:id="rId35"/>
    <p:sldId id="1885" r:id="rId36"/>
    <p:sldId id="2079" r:id="rId37"/>
    <p:sldId id="256" r:id="rId38"/>
    <p:sldId id="2094" r:id="rId39"/>
    <p:sldId id="1858" r:id="rId40"/>
    <p:sldId id="1888" r:id="rId41"/>
    <p:sldId id="2082" r:id="rId42"/>
    <p:sldId id="2061" r:id="rId43"/>
    <p:sldId id="2036" r:id="rId44"/>
    <p:sldId id="2077" r:id="rId45"/>
    <p:sldId id="2060" r:id="rId46"/>
    <p:sldId id="2037" r:id="rId47"/>
    <p:sldId id="2048" r:id="rId48"/>
    <p:sldId id="4368" r:id="rId49"/>
    <p:sldId id="4365" r:id="rId50"/>
    <p:sldId id="2049" r:id="rId51"/>
    <p:sldId id="4369" r:id="rId52"/>
    <p:sldId id="2040" r:id="rId53"/>
    <p:sldId id="2080" r:id="rId54"/>
    <p:sldId id="2042" r:id="rId55"/>
    <p:sldId id="1859" r:id="rId56"/>
    <p:sldId id="1877" r:id="rId57"/>
    <p:sldId id="1879" r:id="rId58"/>
    <p:sldId id="1878" r:id="rId59"/>
    <p:sldId id="2099" r:id="rId60"/>
    <p:sldId id="2100" r:id="rId61"/>
    <p:sldId id="1882" r:id="rId62"/>
    <p:sldId id="4351" r:id="rId63"/>
    <p:sldId id="4350" r:id="rId64"/>
    <p:sldId id="1883" r:id="rId65"/>
    <p:sldId id="4352" r:id="rId66"/>
    <p:sldId id="4364" r:id="rId67"/>
    <p:sldId id="2043" r:id="rId68"/>
    <p:sldId id="1892" r:id="rId69"/>
    <p:sldId id="2044" r:id="rId70"/>
    <p:sldId id="1896" r:id="rId71"/>
    <p:sldId id="1963" r:id="rId72"/>
    <p:sldId id="2051" r:id="rId73"/>
    <p:sldId id="1881" r:id="rId74"/>
    <p:sldId id="2086" r:id="rId75"/>
    <p:sldId id="2022" r:id="rId76"/>
    <p:sldId id="1981" r:id="rId77"/>
    <p:sldId id="2057" r:id="rId78"/>
    <p:sldId id="2084" r:id="rId79"/>
    <p:sldId id="2085" r:id="rId80"/>
    <p:sldId id="2055" r:id="rId81"/>
    <p:sldId id="2056" r:id="rId82"/>
    <p:sldId id="1982" r:id="rId83"/>
    <p:sldId id="1987" r:id="rId84"/>
    <p:sldId id="1907" r:id="rId85"/>
    <p:sldId id="2053" r:id="rId86"/>
    <p:sldId id="2007" r:id="rId87"/>
    <p:sldId id="4370" r:id="rId88"/>
    <p:sldId id="2052" r:id="rId89"/>
    <p:sldId id="1908" r:id="rId90"/>
    <p:sldId id="2089" r:id="rId91"/>
    <p:sldId id="1956" r:id="rId92"/>
    <p:sldId id="1984" r:id="rId93"/>
    <p:sldId id="260" r:id="rId94"/>
    <p:sldId id="1894" r:id="rId95"/>
    <p:sldId id="2058" r:id="rId96"/>
    <p:sldId id="2059" r:id="rId97"/>
    <p:sldId id="4373" r:id="rId98"/>
    <p:sldId id="2091" r:id="rId99"/>
    <p:sldId id="4371" r:id="rId100"/>
    <p:sldId id="4374" r:id="rId101"/>
    <p:sldId id="2008" r:id="rId102"/>
    <p:sldId id="2090" r:id="rId103"/>
    <p:sldId id="1968" r:id="rId104"/>
    <p:sldId id="1974" r:id="rId105"/>
    <p:sldId id="2050" r:id="rId106"/>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4367"/>
            <p14:sldId id="2096"/>
          </p14:sldIdLst>
        </p14:section>
        <p14:section name="Title slides" id="{6290A1E8-AFB8-3548-8B68-764E854A696A}">
          <p14:sldIdLst>
            <p14:sldId id="2016"/>
            <p14:sldId id="2063"/>
            <p14:sldId id="2065"/>
            <p14:sldId id="1994"/>
            <p14:sldId id="2066"/>
            <p14:sldId id="4366"/>
            <p14:sldId id="2033"/>
            <p14:sldId id="1880"/>
            <p14:sldId id="2013"/>
            <p14:sldId id="2029"/>
            <p14:sldId id="2017"/>
            <p14:sldId id="2030"/>
            <p14:sldId id="2038"/>
            <p14:sldId id="2067"/>
            <p14:sldId id="2068"/>
            <p14:sldId id="2070"/>
            <p14:sldId id="2073"/>
            <p14:sldId id="2071"/>
            <p14:sldId id="2072"/>
            <p14:sldId id="2093"/>
            <p14:sldId id="2069"/>
            <p14:sldId id="2074"/>
            <p14:sldId id="2075"/>
            <p14:sldId id="2076"/>
            <p14:sldId id="2098"/>
            <p14:sldId id="2047"/>
            <p14:sldId id="2039"/>
            <p14:sldId id="1885"/>
            <p14:sldId id="2079"/>
            <p14:sldId id="256"/>
            <p14:sldId id="2094"/>
            <p14:sldId id="1858"/>
            <p14:sldId id="1888"/>
            <p14:sldId id="2082"/>
            <p14:sldId id="2061"/>
            <p14:sldId id="2036"/>
            <p14:sldId id="2077"/>
            <p14:sldId id="2060"/>
            <p14:sldId id="2037"/>
            <p14:sldId id="2048"/>
            <p14:sldId id="4368"/>
            <p14:sldId id="4365"/>
            <p14:sldId id="2049"/>
            <p14:sldId id="4369"/>
            <p14:sldId id="2040"/>
            <p14:sldId id="2080"/>
            <p14:sldId id="2042"/>
            <p14:sldId id="1859"/>
            <p14:sldId id="1877"/>
            <p14:sldId id="1879"/>
            <p14:sldId id="1878"/>
            <p14:sldId id="2099"/>
            <p14:sldId id="2100"/>
            <p14:sldId id="1882"/>
            <p14:sldId id="4351"/>
            <p14:sldId id="4350"/>
            <p14:sldId id="1883"/>
            <p14:sldId id="4352"/>
            <p14:sldId id="4364"/>
            <p14:sldId id="2043"/>
            <p14:sldId id="1892"/>
            <p14:sldId id="2044"/>
            <p14:sldId id="1896"/>
            <p14:sldId id="1963"/>
            <p14:sldId id="2051"/>
            <p14:sldId id="1881"/>
            <p14:sldId id="2086"/>
            <p14:sldId id="2022"/>
            <p14:sldId id="1981"/>
            <p14:sldId id="2057"/>
            <p14:sldId id="2084"/>
            <p14:sldId id="2085"/>
            <p14:sldId id="2055"/>
            <p14:sldId id="2056"/>
            <p14:sldId id="1982"/>
            <p14:sldId id="1987"/>
            <p14:sldId id="1907"/>
            <p14:sldId id="2053"/>
            <p14:sldId id="2007"/>
            <p14:sldId id="4370"/>
            <p14:sldId id="2052"/>
            <p14:sldId id="1908"/>
            <p14:sldId id="2089"/>
            <p14:sldId id="1956"/>
            <p14:sldId id="1984"/>
            <p14:sldId id="260"/>
            <p14:sldId id="1894"/>
            <p14:sldId id="2058"/>
            <p14:sldId id="2059"/>
            <p14:sldId id="4373"/>
            <p14:sldId id="2091"/>
            <p14:sldId id="4371"/>
            <p14:sldId id="4374"/>
            <p14:sldId id="2008"/>
            <p14:sldId id="2090"/>
            <p14:sldId id="1968"/>
            <p14:sldId id="1974"/>
            <p14:sldId id="2050"/>
          </p14:sldIdLst>
        </p14:section>
        <p14:section name="Additional Layouts" id="{40B2B39E-9CDC-46B4-8BD3-EC8784DB9ACA}">
          <p14:sldIdLst/>
        </p14:section>
        <p14:section name="Photo layouts" id="{D621C2D6-E251-4D6A-B57B-FE2BD2808FF7}">
          <p14:sldIdLst/>
        </p14:section>
        <p14:section name="Devices" id="{2B5A97A7-7FF4-4CAA-B935-0E587DE3BF08}">
          <p14:sldIdLst/>
        </p14:section>
        <p14:section name="Charts &amp; Tables" id="{AFAC3585-98A2-4586-811C-E2F544B9326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7" autoAdjust="0"/>
    <p:restoredTop sz="94527" autoAdjust="0"/>
  </p:normalViewPr>
  <p:slideViewPr>
    <p:cSldViewPr snapToGrid="0">
      <p:cViewPr varScale="1">
        <p:scale>
          <a:sx n="91" d="100"/>
          <a:sy n="91" d="100"/>
        </p:scale>
        <p:origin x="75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commentAuthors" Target="commentAuthor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11/22/2019 10:06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11/22/2019 10:05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https://pixabay.com/illustrations/twitter-logo-twitter-bird-1788039/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8917-71CC-43ED-A5B3-CBF7CBF565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746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11/22/2019 10:06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11/22/2019 10:05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11/22/2019</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11/22/2019</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row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2054" y="1486016"/>
            <a:ext cx="11443094" cy="1600438"/>
          </a:xfrm>
          <a:prstGeom prst="rect">
            <a:avLst/>
          </a:prstGeom>
        </p:spPr>
        <p:txBody>
          <a:bodyPr/>
          <a:lstStyle>
            <a:lvl1pPr marL="253368" indent="-246024">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Content Placeholder 2"/>
          <p:cNvSpPr>
            <a:spLocks noGrp="1"/>
          </p:cNvSpPr>
          <p:nvPr>
            <p:ph sz="half" idx="10" hasCustomPrompt="1"/>
          </p:nvPr>
        </p:nvSpPr>
        <p:spPr>
          <a:xfrm>
            <a:off x="522054" y="3991594"/>
            <a:ext cx="11443094" cy="1951047"/>
          </a:xfrm>
          <a:prstGeom prst="rect">
            <a:avLst/>
          </a:prstGeom>
        </p:spPr>
        <p:txBody>
          <a:bodyPr/>
          <a:lstStyle>
            <a:lvl1pPr>
              <a:buClr>
                <a:srgbClr val="E9486C"/>
              </a:buClr>
              <a:defRPr/>
            </a:lvl1pPr>
            <a:lvl2pPr marL="349758"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2pPr>
            <a:lvl3pPr marL="582930"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3pPr>
            <a:lvl4pPr marL="816102"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4pPr>
            <a:lvl5pPr marL="1049274" indent="-116586" algn="l" defTabSz="466344" rtl="0" eaLnBrk="1" latinLnBrk="0" hangingPunct="1">
              <a:lnSpc>
                <a:spcPct val="90000"/>
              </a:lnSpc>
              <a:spcBef>
                <a:spcPts val="255"/>
              </a:spcBef>
              <a:buClr>
                <a:srgbClr val="E9486C"/>
              </a:buClr>
              <a:buFont typeface="Arial" panose="020B0604020202020204" pitchFamily="34" charset="0"/>
              <a:buChar char="•"/>
              <a:defRPr lang="fr-BE" sz="2244"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itle 4">
            <a:extLst>
              <a:ext uri="{FF2B5EF4-FFF2-40B4-BE49-F238E27FC236}">
                <a16:creationId xmlns:a16="http://schemas.microsoft.com/office/drawing/2014/main" id="{068EE2AD-DC7E-5F4C-A060-CB39BFD32D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9424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 id="2147484589"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crosoft/BCUpgra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49.svg"/><Relationship Id="rId10" Type="http://schemas.openxmlformats.org/officeDocument/2006/relationships/image" Target="../media/image30.svg"/><Relationship Id="rId4" Type="http://schemas.openxmlformats.org/officeDocument/2006/relationships/image" Target="../media/image47.png"/><Relationship Id="rId9" Type="http://schemas.openxmlformats.org/officeDocument/2006/relationships/image" Target="../media/image29.png"/><Relationship Id="rId1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2"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3.png"/><Relationship Id="rId10" Type="http://schemas.openxmlformats.org/officeDocument/2006/relationships/image" Target="../media/image86.png"/><Relationship Id="rId4" Type="http://schemas.openxmlformats.org/officeDocument/2006/relationships/image" Target="../media/image24.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xml"/><Relationship Id="rId4" Type="http://schemas.openxmlformats.org/officeDocument/2006/relationships/image" Target="../media/image125.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github.com/microsoft/BCUpgrade/blob/master/15X%20-%20Business%20Central%202019%20Wave%202/Example/UpgradeLibrary.psm1" TargetMode="Externa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Deck v1.0</a:t>
            </a: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895D-6337-4068-88AE-1B5B07DD5CA5}"/>
              </a:ext>
            </a:extLst>
          </p:cNvPr>
          <p:cNvSpPr>
            <a:spLocks noGrp="1"/>
          </p:cNvSpPr>
          <p:nvPr>
            <p:ph type="title"/>
          </p:nvPr>
        </p:nvSpPr>
        <p:spPr/>
        <p:txBody>
          <a:bodyPr/>
          <a:lstStyle/>
          <a:p>
            <a:r>
              <a:rPr lang="en-US" dirty="0"/>
              <a:t>Deprecating Integration Records – Audit Feature</a:t>
            </a:r>
          </a:p>
        </p:txBody>
      </p:sp>
      <p:sp>
        <p:nvSpPr>
          <p:cNvPr id="3" name="Text Placeholder 2">
            <a:extLst>
              <a:ext uri="{FF2B5EF4-FFF2-40B4-BE49-F238E27FC236}">
                <a16:creationId xmlns:a16="http://schemas.microsoft.com/office/drawing/2014/main" id="{D1B82AED-DF2F-4C77-B720-6F1B48843A0E}"/>
              </a:ext>
            </a:extLst>
          </p:cNvPr>
          <p:cNvSpPr>
            <a:spLocks noGrp="1"/>
          </p:cNvSpPr>
          <p:nvPr>
            <p:ph type="body" sz="quarter" idx="10"/>
          </p:nvPr>
        </p:nvSpPr>
        <p:spPr>
          <a:xfrm>
            <a:off x="465138" y="1961079"/>
            <a:ext cx="11533187" cy="1538883"/>
          </a:xfrm>
        </p:spPr>
        <p:txBody>
          <a:bodyPr/>
          <a:lstStyle/>
          <a:p>
            <a:r>
              <a:rPr lang="en-US" dirty="0"/>
              <a:t>To fully deprecate the Integration Records we need </a:t>
            </a:r>
            <a:r>
              <a:rPr lang="en-US" dirty="0" err="1"/>
              <a:t>ModifiedBy</a:t>
            </a:r>
            <a:r>
              <a:rPr lang="en-US" dirty="0"/>
              <a:t> and </a:t>
            </a:r>
            <a:r>
              <a:rPr lang="en-US" dirty="0" err="1"/>
              <a:t>ModifiedDate</a:t>
            </a:r>
            <a:r>
              <a:rPr lang="en-US" dirty="0"/>
              <a:t> functionality. </a:t>
            </a:r>
          </a:p>
          <a:p>
            <a:endParaRPr lang="en-US" dirty="0"/>
          </a:p>
          <a:p>
            <a:r>
              <a:rPr lang="en-US" dirty="0"/>
              <a:t>We are planning to add these fields to every record (same as $</a:t>
            </a:r>
            <a:r>
              <a:rPr lang="en-US" dirty="0" err="1"/>
              <a:t>systemId</a:t>
            </a:r>
            <a:r>
              <a:rPr lang="en-US" dirty="0"/>
              <a:t>). </a:t>
            </a:r>
          </a:p>
          <a:p>
            <a:endParaRPr lang="en-US" dirty="0"/>
          </a:p>
          <a:p>
            <a:r>
              <a:rPr lang="en-US" dirty="0"/>
              <a:t>Feature is currently scheduled for 16.x – work has not started yet</a:t>
            </a:r>
          </a:p>
        </p:txBody>
      </p:sp>
    </p:spTree>
    <p:extLst>
      <p:ext uri="{BB962C8B-B14F-4D97-AF65-F5344CB8AC3E}">
        <p14:creationId xmlns:p14="http://schemas.microsoft.com/office/powerpoint/2010/main" val="32415707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a:t>
            </a:r>
            <a:r>
              <a:rPr lang="en-US" dirty="0" err="1"/>
              <a:t>Tenan</a:t>
            </a:r>
            <a:r>
              <a:rPr lang="en-US" dirty="0"/>
              <a: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Shoe Size extension</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C0F5A-A677-42A8-809F-EF04853452F3}"/>
              </a:ext>
            </a:extLst>
          </p:cNvPr>
          <p:cNvSpPr>
            <a:spLocks noGrp="1"/>
          </p:cNvSpPr>
          <p:nvPr>
            <p:ph type="title"/>
          </p:nvPr>
        </p:nvSpPr>
        <p:spPr>
          <a:xfrm>
            <a:off x="524344" y="399741"/>
            <a:ext cx="10721700" cy="1033995"/>
          </a:xfrm>
        </p:spPr>
        <p:txBody>
          <a:bodyPr>
            <a:normAutofit/>
          </a:bodyPr>
          <a:lstStyle/>
          <a:p>
            <a:r>
              <a:rPr lang="en-US"/>
              <a:t>Additive changes</a:t>
            </a:r>
          </a:p>
        </p:txBody>
      </p:sp>
      <p:sp>
        <p:nvSpPr>
          <p:cNvPr id="8" name="TextBox 7">
            <a:extLst>
              <a:ext uri="{FF2B5EF4-FFF2-40B4-BE49-F238E27FC236}">
                <a16:creationId xmlns:a16="http://schemas.microsoft.com/office/drawing/2014/main" id="{D0F50C42-551A-42CD-9257-25FD75B3C489}"/>
              </a:ext>
            </a:extLst>
          </p:cNvPr>
          <p:cNvSpPr txBox="1"/>
          <p:nvPr/>
        </p:nvSpPr>
        <p:spPr>
          <a:xfrm>
            <a:off x="1556902" y="1551321"/>
            <a:ext cx="1996914" cy="489740"/>
          </a:xfrm>
          <a:prstGeom prst="rect">
            <a:avLst/>
          </a:prstGeom>
          <a:noFill/>
        </p:spPr>
        <p:txBody>
          <a:bodyPr wrap="non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Tables</a:t>
            </a:r>
            <a:endParaRPr lang="en-US" sz="2448">
              <a:gradFill>
                <a:gsLst>
                  <a:gs pos="2917">
                    <a:schemeClr val="tx1"/>
                  </a:gs>
                  <a:gs pos="30000">
                    <a:schemeClr val="tx1"/>
                  </a:gs>
                </a:gsLst>
                <a:lin ang="5400000" scaled="0"/>
              </a:gradFill>
              <a:latin typeface="Corbel" panose="020B0503020204020204" pitchFamily="34" charset="0"/>
            </a:endParaRPr>
          </a:p>
        </p:txBody>
      </p:sp>
      <p:sp>
        <p:nvSpPr>
          <p:cNvPr id="11" name="TextBox 10">
            <a:extLst>
              <a:ext uri="{FF2B5EF4-FFF2-40B4-BE49-F238E27FC236}">
                <a16:creationId xmlns:a16="http://schemas.microsoft.com/office/drawing/2014/main" id="{26E5CA95-ECBC-45D6-92EB-EC3861894F9F}"/>
              </a:ext>
            </a:extLst>
          </p:cNvPr>
          <p:cNvSpPr txBox="1"/>
          <p:nvPr/>
        </p:nvSpPr>
        <p:spPr>
          <a:xfrm>
            <a:off x="1564233" y="4046401"/>
            <a:ext cx="2557266" cy="828808"/>
          </a:xfrm>
          <a:prstGeom prst="rect">
            <a:avLst/>
          </a:prstGeom>
          <a:noFill/>
        </p:spPr>
        <p:txBody>
          <a:bodyPr wrap="squar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Fields to existing tables</a:t>
            </a:r>
            <a:endParaRPr lang="en-US" sz="2448">
              <a:gradFill>
                <a:gsLst>
                  <a:gs pos="2917">
                    <a:schemeClr val="tx1"/>
                  </a:gs>
                  <a:gs pos="30000">
                    <a:schemeClr val="tx1"/>
                  </a:gs>
                </a:gsLst>
                <a:lin ang="5400000" scaled="0"/>
              </a:gradFill>
              <a:latin typeface="Corbel" panose="020B0503020204020204" pitchFamily="34" charset="0"/>
            </a:endParaRPr>
          </a:p>
        </p:txBody>
      </p:sp>
      <p:pic>
        <p:nvPicPr>
          <p:cNvPr id="14" name="Graphic 13" descr="Checkmark">
            <a:extLst>
              <a:ext uri="{FF2B5EF4-FFF2-40B4-BE49-F238E27FC236}">
                <a16:creationId xmlns:a16="http://schemas.microsoft.com/office/drawing/2014/main" id="{2892B935-99B5-4028-A2C3-19D4D6F2B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44" y="1452865"/>
            <a:ext cx="746140" cy="746140"/>
          </a:xfrm>
          <a:prstGeom prst="rect">
            <a:avLst/>
          </a:prstGeom>
        </p:spPr>
      </p:pic>
      <p:pic>
        <p:nvPicPr>
          <p:cNvPr id="17" name="Graphic 16" descr="Checkmark">
            <a:extLst>
              <a:ext uri="{FF2B5EF4-FFF2-40B4-BE49-F238E27FC236}">
                <a16:creationId xmlns:a16="http://schemas.microsoft.com/office/drawing/2014/main" id="{E335AD80-B33B-4D87-B7D0-BBD5F9216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223" y="3918176"/>
            <a:ext cx="746139" cy="746139"/>
          </a:xfrm>
          <a:prstGeom prst="rect">
            <a:avLst/>
          </a:prstGeom>
        </p:spPr>
      </p:pic>
      <p:pic>
        <p:nvPicPr>
          <p:cNvPr id="2" name="Picture 1">
            <a:extLst>
              <a:ext uri="{FF2B5EF4-FFF2-40B4-BE49-F238E27FC236}">
                <a16:creationId xmlns:a16="http://schemas.microsoft.com/office/drawing/2014/main" id="{3CF7825F-6852-4258-8159-1B547F31C6B1}"/>
              </a:ext>
            </a:extLst>
          </p:cNvPr>
          <p:cNvPicPr>
            <a:picLocks noChangeAspect="1"/>
          </p:cNvPicPr>
          <p:nvPr/>
        </p:nvPicPr>
        <p:blipFill>
          <a:blip r:embed="rId4"/>
          <a:stretch>
            <a:fillRect/>
          </a:stretch>
        </p:blipFill>
        <p:spPr>
          <a:xfrm>
            <a:off x="4654977" y="3727394"/>
            <a:ext cx="7252274" cy="1873842"/>
          </a:xfrm>
          <a:prstGeom prst="rect">
            <a:avLst/>
          </a:prstGeom>
        </p:spPr>
      </p:pic>
      <p:pic>
        <p:nvPicPr>
          <p:cNvPr id="3" name="Picture 2">
            <a:extLst>
              <a:ext uri="{FF2B5EF4-FFF2-40B4-BE49-F238E27FC236}">
                <a16:creationId xmlns:a16="http://schemas.microsoft.com/office/drawing/2014/main" id="{B89D2763-C3DA-42B3-9782-83EB70C028EA}"/>
              </a:ext>
            </a:extLst>
          </p:cNvPr>
          <p:cNvPicPr>
            <a:picLocks noChangeAspect="1"/>
          </p:cNvPicPr>
          <p:nvPr/>
        </p:nvPicPr>
        <p:blipFill>
          <a:blip r:embed="rId5"/>
          <a:stretch>
            <a:fillRect/>
          </a:stretch>
        </p:blipFill>
        <p:spPr>
          <a:xfrm>
            <a:off x="4654978" y="1452865"/>
            <a:ext cx="6940661" cy="1800506"/>
          </a:xfrm>
          <a:prstGeom prst="rect">
            <a:avLst/>
          </a:prstGeom>
        </p:spPr>
      </p:pic>
    </p:spTree>
    <p:extLst>
      <p:ext uri="{BB962C8B-B14F-4D97-AF65-F5344CB8AC3E}">
        <p14:creationId xmlns:p14="http://schemas.microsoft.com/office/powerpoint/2010/main" val="14668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5475345"/>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goal is to spread awareness regarding upgrade functionality and engage the community to share ideas and solutions regarding upgrade issues.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information in the deck is presenting the current state and may become obsolete. Please refer to the official documentation to verify if the information is still applicable.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In case something is in-correct, not up-to date, not clear enough or you would like to get more information on certain topic please open an issue at:</a:t>
            </a: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hlinkClick r:id="rId2"/>
              </a:rPr>
              <a:t>https://github.com/microsoft/BCUpgrade</a:t>
            </a:r>
            <a:endParaRPr lang="en-US" sz="2200" dirty="0">
              <a:solidFill>
                <a:srgbClr val="353535"/>
              </a:solidFill>
              <a:latin typeface="Segoe UI" panose="020B0502040204020203" pitchFamily="34" charset="0"/>
              <a:cs typeface="Segoe UI" panose="020B0502040204020203" pitchFamily="34" charset="0"/>
            </a:endParaRPr>
          </a:p>
          <a:p>
            <a:pPr marL="0" lvl="1" defTabSz="914367">
              <a:lnSpc>
                <a:spcPct val="90000"/>
              </a:lnSpc>
              <a:spcBef>
                <a:spcPct val="20000"/>
              </a:spcBef>
              <a:buSzPct val="90000"/>
              <a:defRPr/>
            </a:pP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rPr>
              <a:t>And we will upgrade this deck.</a:t>
            </a: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examples</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598771"/>
          </a:xfrm>
        </p:spPr>
        <p:txBody>
          <a:bodyPr/>
          <a:lstStyle/>
          <a:p>
            <a:r>
              <a:rPr lang="en-US" dirty="0"/>
              <a:t>ID must be in upgrade range,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the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a:t>
            </a:r>
            <a:r>
              <a:rPr lang="en-US" sz="1400" dirty="0" err="1">
                <a:latin typeface="+mn-lt"/>
              </a:rPr>
              <a:t>Selection",DATABASE</a:t>
            </a:r>
            <a:r>
              <a:rPr lang="en-US" sz="1400" dirty="0">
                <a:latin typeface="+mn-lt"/>
              </a:rPr>
              <a:t>::"UPG Report Layout Selection",</a:t>
            </a:r>
            <a:r>
              <a:rPr lang="en-US" sz="1400" dirty="0" err="1">
                <a:latin typeface="+mn-lt"/>
              </a:rPr>
              <a:t>TableSynchSetup.Mode</a:t>
            </a:r>
            <a:r>
              <a:rPr lang="en-US" sz="1400" dirty="0">
                <a:latin typeface="+mn-lt"/>
              </a:rPr>
              <a:t>::Copy);</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60037-523A-4FEB-9D93-FFA5B11BA348}"/>
              </a:ext>
            </a:extLst>
          </p:cNvPr>
          <p:cNvSpPr>
            <a:spLocks noGrp="1"/>
          </p:cNvSpPr>
          <p:nvPr>
            <p:ph type="title"/>
          </p:nvPr>
        </p:nvSpPr>
        <p:spPr>
          <a:xfrm>
            <a:off x="779469" y="820014"/>
            <a:ext cx="5418923" cy="1351600"/>
          </a:xfrm>
        </p:spPr>
        <p:txBody>
          <a:bodyPr>
            <a:normAutofit/>
          </a:bodyPr>
          <a:lstStyle/>
          <a:p>
            <a:r>
              <a:rPr lang="en-US" dirty="0"/>
              <a:t>Alternative way to ask questions	</a:t>
            </a:r>
          </a:p>
        </p:txBody>
      </p:sp>
      <p:sp>
        <p:nvSpPr>
          <p:cNvPr id="5" name="Content Placeholder 4">
            <a:extLst>
              <a:ext uri="{FF2B5EF4-FFF2-40B4-BE49-F238E27FC236}">
                <a16:creationId xmlns:a16="http://schemas.microsoft.com/office/drawing/2014/main" id="{9719490D-DA4C-4B17-980B-206D5BEF66E7}"/>
              </a:ext>
            </a:extLst>
          </p:cNvPr>
          <p:cNvSpPr>
            <a:spLocks noGrp="1"/>
          </p:cNvSpPr>
          <p:nvPr>
            <p:ph idx="1"/>
          </p:nvPr>
        </p:nvSpPr>
        <p:spPr>
          <a:xfrm>
            <a:off x="779468" y="2324692"/>
            <a:ext cx="5418930" cy="3442229"/>
          </a:xfrm>
        </p:spPr>
        <p:txBody>
          <a:bodyPr anchor="t">
            <a:normAutofit/>
          </a:bodyPr>
          <a:lstStyle/>
          <a:p>
            <a:r>
              <a:rPr lang="en-US" sz="1529" dirty="0"/>
              <a:t>A Twitter hashtag for the AL community</a:t>
            </a:r>
          </a:p>
          <a:p>
            <a:endParaRPr lang="en-US" sz="1529" dirty="0"/>
          </a:p>
          <a:p>
            <a:r>
              <a:rPr lang="en-US" sz="1529" dirty="0"/>
              <a:t>Follow </a:t>
            </a:r>
            <a:r>
              <a:rPr lang="en-US" sz="1529" b="1" dirty="0"/>
              <a:t>#</a:t>
            </a:r>
            <a:r>
              <a:rPr lang="en-US" sz="1529" b="1" dirty="0" err="1"/>
              <a:t>bcalhelp</a:t>
            </a:r>
            <a:r>
              <a:rPr lang="en-US" sz="1529" dirty="0"/>
              <a:t> on Twitter to learn about other people’s issues (and help out if you can)</a:t>
            </a:r>
          </a:p>
          <a:p>
            <a:endParaRPr lang="en-US" sz="1529" dirty="0"/>
          </a:p>
          <a:p>
            <a:r>
              <a:rPr lang="en-US" sz="1529" dirty="0"/>
              <a:t>Include </a:t>
            </a:r>
            <a:r>
              <a:rPr lang="en-US" sz="1529" b="1" dirty="0"/>
              <a:t>#</a:t>
            </a:r>
            <a:r>
              <a:rPr lang="en-US" sz="1529" b="1" dirty="0" err="1"/>
              <a:t>bcalhelp</a:t>
            </a:r>
            <a:r>
              <a:rPr lang="en-US" sz="1529" dirty="0"/>
              <a:t> in a tweet with a question. Maybe someone out there knows the answer</a:t>
            </a:r>
          </a:p>
          <a:p>
            <a:endParaRPr lang="en-US" sz="1529" dirty="0"/>
          </a:p>
          <a:p>
            <a:r>
              <a:rPr lang="en-US" sz="1529" dirty="0"/>
              <a:t>This is not controlled by Microsoft.</a:t>
            </a:r>
          </a:p>
        </p:txBody>
      </p:sp>
      <p:pic>
        <p:nvPicPr>
          <p:cNvPr id="7" name="Picture 6" descr="A picture containing ray, ax, pinwheel&#10;&#10;Description automatically generated">
            <a:extLst>
              <a:ext uri="{FF2B5EF4-FFF2-40B4-BE49-F238E27FC236}">
                <a16:creationId xmlns:a16="http://schemas.microsoft.com/office/drawing/2014/main" id="{D6DCCDFE-BF9A-4CE7-8483-4AEE97BF92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85227" y="909"/>
            <a:ext cx="5548747" cy="576601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8287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it there is no tooling right now to help with moving or removing SQL tables. </a:t>
            </a:r>
          </a:p>
          <a:p>
            <a:r>
              <a:rPr lang="en-US" dirty="0">
                <a:latin typeface="+mn-lt"/>
              </a:rPr>
              <a:t>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4924425"/>
          </a:xfrm>
        </p:spPr>
        <p:txBody>
          <a:bodyPr/>
          <a:lstStyle/>
          <a:p>
            <a:r>
              <a:rPr lang="en-US" dirty="0">
                <a:latin typeface="+mn-lt"/>
              </a:rPr>
              <a:t>In SQL </a:t>
            </a:r>
            <a:r>
              <a:rPr lang="en-US" dirty="0" err="1">
                <a:latin typeface="+mn-lt"/>
              </a:rPr>
              <a:t>Guid</a:t>
            </a:r>
            <a:r>
              <a:rPr lang="en-US" dirty="0">
                <a:latin typeface="+mn-lt"/>
              </a:rPr>
              <a:t> is appended and Nav Object </a:t>
            </a:r>
            <a:r>
              <a:rPr lang="en-US" dirty="0" err="1">
                <a:latin typeface="+mn-lt"/>
              </a:rPr>
              <a:t>Medatada</a:t>
            </a:r>
            <a:r>
              <a:rPr lang="en-US" dirty="0">
                <a:latin typeface="+mn-lt"/>
              </a:rPr>
              <a:t> is updated</a:t>
            </a:r>
          </a:p>
          <a:p>
            <a:endParaRPr lang="en-US" dirty="0">
              <a:latin typeface="+mn-lt"/>
            </a:endParaRPr>
          </a:p>
          <a:p>
            <a:r>
              <a:rPr lang="en-US" dirty="0">
                <a:latin typeface="+mn-lt"/>
              </a:rPr>
              <a:t>Happens automatically if Name and ID matches</a:t>
            </a:r>
          </a:p>
          <a:p>
            <a:endParaRPr lang="en-US" dirty="0">
              <a:latin typeface="+mn-lt"/>
            </a:endParaRPr>
          </a:p>
          <a:p>
            <a:r>
              <a:rPr lang="en-US" dirty="0">
                <a:latin typeface="+mn-lt"/>
              </a:rPr>
              <a:t>Fields are not used to </a:t>
            </a:r>
            <a:r>
              <a:rPr lang="en-US" dirty="0" err="1">
                <a:latin typeface="+mn-lt"/>
              </a:rPr>
              <a:t>determaine</a:t>
            </a:r>
            <a:r>
              <a:rPr lang="en-US" dirty="0">
                <a:latin typeface="+mn-lt"/>
              </a:rPr>
              <a:t> if table can be moved to extension</a:t>
            </a:r>
          </a:p>
          <a:p>
            <a:r>
              <a:rPr lang="en-US" dirty="0">
                <a:latin typeface="+mn-lt"/>
              </a:rPr>
              <a:t>(Latter upgrade steps will most likely fail if fields don’t match, however we can transfer the table)</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NAVAppExtension</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pic>
        <p:nvPicPr>
          <p:cNvPr id="9" name="Picture 8">
            <a:extLst>
              <a:ext uri="{FF2B5EF4-FFF2-40B4-BE49-F238E27FC236}">
                <a16:creationId xmlns:a16="http://schemas.microsoft.com/office/drawing/2014/main" id="{449634E2-CB6A-46FB-B05A-B8FF6A7CA0D9}"/>
              </a:ext>
            </a:extLst>
          </p:cNvPr>
          <p:cNvPicPr>
            <a:picLocks noChangeAspect="1"/>
          </p:cNvPicPr>
          <p:nvPr/>
        </p:nvPicPr>
        <p:blipFill rotWithShape="1">
          <a:blip r:embed="rId6"/>
          <a:srcRect t="22114" b="13615"/>
          <a:stretch/>
        </p:blipFill>
        <p:spPr>
          <a:xfrm>
            <a:off x="465138" y="1206307"/>
            <a:ext cx="11533187" cy="2290955"/>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7934459" y="3743390"/>
            <a:ext cx="3950119" cy="2769989"/>
          </a:xfrm>
        </p:spPr>
        <p:txBody>
          <a:bodyPr/>
          <a:lstStyle/>
          <a:p>
            <a:r>
              <a:rPr lang="en-US" dirty="0">
                <a:latin typeface="+mn-lt"/>
              </a:rPr>
              <a:t>Slide is animated</a:t>
            </a:r>
          </a:p>
          <a:p>
            <a:endParaRPr lang="en-US" dirty="0">
              <a:latin typeface="+mn-lt"/>
            </a:endParaRPr>
          </a:p>
          <a:p>
            <a:r>
              <a:rPr lang="en-US" dirty="0">
                <a:latin typeface="+mn-lt"/>
              </a:rPr>
              <a:t>We add </a:t>
            </a:r>
            <a:r>
              <a:rPr lang="en-US" dirty="0" err="1">
                <a:latin typeface="+mn-lt"/>
              </a:rPr>
              <a:t>guids</a:t>
            </a:r>
            <a:r>
              <a:rPr lang="en-US" dirty="0">
                <a:latin typeface="+mn-lt"/>
              </a:rPr>
              <a:t> to tables as we sync apps, after </a:t>
            </a:r>
          </a:p>
          <a:p>
            <a:endParaRPr lang="en-US" dirty="0">
              <a:latin typeface="+mn-lt"/>
            </a:endParaRPr>
          </a:p>
          <a:p>
            <a:r>
              <a:rPr lang="en-US" dirty="0">
                <a:latin typeface="+mn-lt"/>
              </a:rPr>
              <a:t>At the sync step we will look at the extensions metadata, find the tables by the name and ID and update it in SQL</a:t>
            </a:r>
          </a:p>
        </p:txBody>
      </p:sp>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Write Upgrade code to loop over and copy from Upgrade or </a:t>
            </a:r>
            <a:r>
              <a:rPr lang="en-US" sz="2400" dirty="0" err="1">
                <a:gradFill>
                  <a:gsLst>
                    <a:gs pos="2917">
                      <a:schemeClr val="tx1"/>
                    </a:gs>
                    <a:gs pos="30000">
                      <a:schemeClr val="tx1"/>
                    </a:gs>
                  </a:gsLst>
                  <a:lin ang="5400000" scaled="0"/>
                </a:gradFill>
              </a:rPr>
              <a:t>OnInstall</a:t>
            </a:r>
            <a:r>
              <a:rPr lang="en-US" sz="2400" dirty="0">
                <a:gradFill>
                  <a:gsLst>
                    <a:gs pos="2917">
                      <a:schemeClr val="tx1"/>
                    </a:gs>
                    <a:gs pos="30000">
                      <a:schemeClr val="tx1"/>
                    </a:gs>
                  </a:gsLst>
                  <a:lin ang="5400000" scaled="0"/>
                </a:gradFill>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5A14-6D87-4E08-9AC7-A02A88764C62}"/>
              </a:ext>
            </a:extLst>
          </p:cNvPr>
          <p:cNvSpPr>
            <a:spLocks noGrp="1"/>
          </p:cNvSpPr>
          <p:nvPr>
            <p:ph type="title"/>
          </p:nvPr>
        </p:nvSpPr>
        <p:spPr/>
        <p:txBody>
          <a:bodyPr/>
          <a:lstStyle/>
          <a:p>
            <a:r>
              <a:rPr lang="en-US" dirty="0"/>
              <a:t>Extension Uplift - Moving tables to extensions alternative</a:t>
            </a:r>
          </a:p>
        </p:txBody>
      </p:sp>
      <p:sp>
        <p:nvSpPr>
          <p:cNvPr id="3" name="Text Placeholder 2">
            <a:extLst>
              <a:ext uri="{FF2B5EF4-FFF2-40B4-BE49-F238E27FC236}">
                <a16:creationId xmlns:a16="http://schemas.microsoft.com/office/drawing/2014/main" id="{80719096-66C1-44EA-877D-401CC36F156C}"/>
              </a:ext>
            </a:extLst>
          </p:cNvPr>
          <p:cNvSpPr>
            <a:spLocks noGrp="1"/>
          </p:cNvSpPr>
          <p:nvPr>
            <p:ph type="body" sz="quarter" idx="10"/>
          </p:nvPr>
        </p:nvSpPr>
        <p:spPr>
          <a:xfrm>
            <a:off x="465138" y="1667912"/>
            <a:ext cx="11533187" cy="4924425"/>
          </a:xfrm>
        </p:spPr>
        <p:txBody>
          <a:bodyPr/>
          <a:lstStyle/>
          <a:p>
            <a:r>
              <a:rPr lang="en-US" dirty="0"/>
              <a:t>This is a workaround until we get a full support, it is applicable only On-Prem. Steps needed:</a:t>
            </a:r>
          </a:p>
          <a:p>
            <a:pPr marL="457200" indent="-457200">
              <a:buAutoNum type="arabicPeriod"/>
            </a:pPr>
            <a:r>
              <a:rPr lang="en-US" dirty="0"/>
              <a:t>In AL write extension tables – keep the same numbers and the name (or renumber and rename if you want to get to AppStore – PTE)</a:t>
            </a:r>
          </a:p>
          <a:p>
            <a:pPr marL="457200" indent="-457200">
              <a:buFont typeface="Wingdings" panose="05000000000000000000" pitchFamily="2" charset="2"/>
              <a:buAutoNum type="arabicPeriod"/>
            </a:pPr>
            <a:r>
              <a:rPr lang="en-US" dirty="0"/>
              <a:t>Introduce a buffer table (copy of the table with different name and number) in 14.x and remove the fields added from </a:t>
            </a:r>
            <a:r>
              <a:rPr lang="en-US" dirty="0" err="1"/>
              <a:t>BaseApp</a:t>
            </a:r>
            <a:r>
              <a:rPr lang="en-US" dirty="0"/>
              <a:t> tables</a:t>
            </a:r>
          </a:p>
          <a:p>
            <a:pPr marL="457200" indent="-457200">
              <a:buAutoNum type="arabicPeriod"/>
            </a:pPr>
            <a:r>
              <a:rPr lang="en-US" dirty="0"/>
              <a:t>Copy the tables with added fields to the buffer table (Use copy in the </a:t>
            </a:r>
            <a:r>
              <a:rPr lang="en-US" dirty="0" err="1"/>
              <a:t>TableSyncSetup</a:t>
            </a:r>
            <a:r>
              <a:rPr lang="en-US" dirty="0"/>
              <a:t>)</a:t>
            </a:r>
          </a:p>
          <a:p>
            <a:pPr marL="457200" indent="-457200">
              <a:buAutoNum type="arabicPeriod"/>
            </a:pPr>
            <a:r>
              <a:rPr lang="en-US" dirty="0"/>
              <a:t>Do 14 -&gt; 14 upgrade – this will remove added fields, and copy the tables to the buffer</a:t>
            </a:r>
          </a:p>
          <a:p>
            <a:pPr marL="457200" indent="-457200">
              <a:buAutoNum type="arabicPeriod"/>
            </a:pPr>
            <a:r>
              <a:rPr lang="en-US" dirty="0"/>
              <a:t>In the extension copy the values from the buffer to the table extension</a:t>
            </a:r>
          </a:p>
          <a:p>
            <a:endParaRPr lang="en-US" dirty="0"/>
          </a:p>
          <a:p>
            <a:r>
              <a:rPr lang="en-US" dirty="0"/>
              <a:t>Pros:</a:t>
            </a:r>
          </a:p>
          <a:p>
            <a:r>
              <a:rPr lang="en-US" dirty="0"/>
              <a:t>No rename needed, renaming and renumbering is easy if necessary</a:t>
            </a:r>
          </a:p>
          <a:p>
            <a:endParaRPr lang="en-US" dirty="0"/>
          </a:p>
          <a:p>
            <a:r>
              <a:rPr lang="en-US" dirty="0"/>
              <a:t>Cons:</a:t>
            </a:r>
          </a:p>
          <a:p>
            <a:r>
              <a:rPr lang="en-US" dirty="0"/>
              <a:t>Works only On-Prem</a:t>
            </a:r>
          </a:p>
          <a:p>
            <a:r>
              <a:rPr lang="en-US" dirty="0"/>
              <a:t>Be careful when syncing with force since it is force syncing entire table</a:t>
            </a:r>
          </a:p>
          <a:p>
            <a:r>
              <a:rPr lang="en-US" dirty="0"/>
              <a:t>We recommend to automate the process</a:t>
            </a:r>
          </a:p>
        </p:txBody>
      </p:sp>
    </p:spTree>
    <p:extLst>
      <p:ext uri="{BB962C8B-B14F-4D97-AF65-F5344CB8AC3E}">
        <p14:creationId xmlns:p14="http://schemas.microsoft.com/office/powerpoint/2010/main" val="25381642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 - Workarounds</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5232202"/>
          </a:xfrm>
        </p:spPr>
        <p:txBody>
          <a:bodyPr/>
          <a:lstStyle/>
          <a:p>
            <a:r>
              <a:rPr lang="en-US" dirty="0"/>
              <a:t>If you are still On-Prem and would like to get the same architectures as on SaaS and do not want to wait, MVPs wrote blogposts with workarounds. </a:t>
            </a:r>
          </a:p>
          <a:p>
            <a:endParaRPr lang="en-US" dirty="0"/>
          </a:p>
          <a:p>
            <a:r>
              <a:rPr lang="en-US" dirty="0"/>
              <a:t>E.g. you may look into this blog article: </a:t>
            </a:r>
            <a:r>
              <a:rPr lang="en-US" dirty="0">
                <a:hlinkClick r:id="rId2"/>
              </a:rPr>
              <a:t>https://www.hougaard.com/uplifting/</a:t>
            </a:r>
            <a:r>
              <a:rPr lang="en-US" dirty="0"/>
              <a:t>. It contains the automated way of moving data via SQL </a:t>
            </a:r>
            <a:r>
              <a:rPr lang="en-US" dirty="0" err="1"/>
              <a:t>Scipts</a:t>
            </a:r>
            <a:r>
              <a:rPr lang="en-US" dirty="0"/>
              <a:t>. This approach cannot be used if you have an extension in SaaS at this moment.</a:t>
            </a:r>
          </a:p>
          <a:p>
            <a:endParaRPr lang="en-US" dirty="0"/>
          </a:p>
          <a:p>
            <a:r>
              <a:rPr lang="en-US" dirty="0"/>
              <a:t>We have not tested these approach, so we do not know if they work.</a:t>
            </a:r>
          </a:p>
          <a:p>
            <a:endParaRPr lang="en-US" dirty="0"/>
          </a:p>
          <a:p>
            <a:r>
              <a:rPr lang="en-US" dirty="0"/>
              <a:t>Potential Risks:</a:t>
            </a:r>
          </a:p>
          <a:p>
            <a:r>
              <a:rPr lang="en-US" dirty="0"/>
              <a:t>SQL schema generated would not match the schema from the extension</a:t>
            </a:r>
          </a:p>
          <a:p>
            <a:r>
              <a:rPr lang="en-US" dirty="0"/>
              <a:t>You need to make sure that the contents of the Object Metadata, Object Metadata Snapshot and related Object tables (Storing C/AL code) is updated correctly</a:t>
            </a:r>
          </a:p>
          <a:p>
            <a:r>
              <a:rPr lang="en-US" dirty="0"/>
              <a:t>You need to make sure that the contents of the NAV App Object Metadata is updated correctly (Stores AL code)</a:t>
            </a:r>
          </a:p>
          <a:p>
            <a:endParaRPr lang="en-US" dirty="0"/>
          </a:p>
          <a:p>
            <a:r>
              <a:rPr lang="en-US" dirty="0"/>
              <a:t>These could cause problems with future upgrades or runtime errors</a:t>
            </a:r>
          </a:p>
        </p:txBody>
      </p:sp>
    </p:spTree>
    <p:extLst>
      <p:ext uri="{BB962C8B-B14F-4D97-AF65-F5344CB8AC3E}">
        <p14:creationId xmlns:p14="http://schemas.microsoft.com/office/powerpoint/2010/main" val="8846561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BA02-ACFF-4977-92D7-0DDA3CF43777}"/>
              </a:ext>
            </a:extLst>
          </p:cNvPr>
          <p:cNvSpPr>
            <a:spLocks noGrp="1"/>
          </p:cNvSpPr>
          <p:nvPr>
            <p:ph type="title"/>
          </p:nvPr>
        </p:nvSpPr>
        <p:spPr/>
        <p:txBody>
          <a:bodyPr/>
          <a:lstStyle/>
          <a:p>
            <a:r>
              <a:rPr lang="en-US" dirty="0"/>
              <a:t>Features in progress</a:t>
            </a:r>
          </a:p>
        </p:txBody>
      </p:sp>
      <p:sp>
        <p:nvSpPr>
          <p:cNvPr id="3" name="Text Placeholder 2">
            <a:extLst>
              <a:ext uri="{FF2B5EF4-FFF2-40B4-BE49-F238E27FC236}">
                <a16:creationId xmlns:a16="http://schemas.microsoft.com/office/drawing/2014/main" id="{ED0E0616-27E6-4A00-B938-142EDC1D9F0F}"/>
              </a:ext>
            </a:extLst>
          </p:cNvPr>
          <p:cNvSpPr>
            <a:spLocks noGrp="1"/>
          </p:cNvSpPr>
          <p:nvPr>
            <p:ph type="body" sz="quarter" idx="10"/>
          </p:nvPr>
        </p:nvSpPr>
        <p:spPr>
          <a:xfrm>
            <a:off x="451643" y="1205703"/>
            <a:ext cx="11533187" cy="615553"/>
          </a:xfrm>
        </p:spPr>
        <p:txBody>
          <a:bodyPr/>
          <a:lstStyle/>
          <a:p>
            <a:r>
              <a:rPr lang="en-US" dirty="0"/>
              <a:t>Moving fields automatically to table extensions</a:t>
            </a:r>
          </a:p>
          <a:p>
            <a:r>
              <a:rPr lang="en-US" dirty="0"/>
              <a:t>Moving tables from one extension to another</a:t>
            </a:r>
          </a:p>
        </p:txBody>
      </p:sp>
      <p:sp>
        <p:nvSpPr>
          <p:cNvPr id="6" name="Title 1">
            <a:extLst>
              <a:ext uri="{FF2B5EF4-FFF2-40B4-BE49-F238E27FC236}">
                <a16:creationId xmlns:a16="http://schemas.microsoft.com/office/drawing/2014/main" id="{8F8596DB-7CE1-46AC-ACCE-72671DDDC8D5}"/>
              </a:ext>
            </a:extLst>
          </p:cNvPr>
          <p:cNvSpPr txBox="1">
            <a:spLocks/>
          </p:cNvSpPr>
          <p:nvPr/>
        </p:nvSpPr>
        <p:spPr>
          <a:xfrm>
            <a:off x="451642" y="2349340"/>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investigated</a:t>
            </a:r>
          </a:p>
        </p:txBody>
      </p:sp>
      <p:sp>
        <p:nvSpPr>
          <p:cNvPr id="8" name="Text Placeholder 2">
            <a:extLst>
              <a:ext uri="{FF2B5EF4-FFF2-40B4-BE49-F238E27FC236}">
                <a16:creationId xmlns:a16="http://schemas.microsoft.com/office/drawing/2014/main" id="{07B2FA7F-1CC9-4AFD-9B32-2D3E1523285B}"/>
              </a:ext>
            </a:extLst>
          </p:cNvPr>
          <p:cNvSpPr txBox="1">
            <a:spLocks/>
          </p:cNvSpPr>
          <p:nvPr/>
        </p:nvSpPr>
        <p:spPr>
          <a:xfrm>
            <a:off x="465138" y="288170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Allowing to rename and renumber the tables in an automatic way</a:t>
            </a:r>
          </a:p>
        </p:txBody>
      </p:sp>
      <p:sp>
        <p:nvSpPr>
          <p:cNvPr id="9" name="Title 1">
            <a:extLst>
              <a:ext uri="{FF2B5EF4-FFF2-40B4-BE49-F238E27FC236}">
                <a16:creationId xmlns:a16="http://schemas.microsoft.com/office/drawing/2014/main" id="{DEA56A86-A547-498F-A2C0-EABA197E343F}"/>
              </a:ext>
            </a:extLst>
          </p:cNvPr>
          <p:cNvSpPr txBox="1">
            <a:spLocks/>
          </p:cNvSpPr>
          <p:nvPr/>
        </p:nvSpPr>
        <p:spPr>
          <a:xfrm>
            <a:off x="465138" y="3805039"/>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on backlog</a:t>
            </a:r>
          </a:p>
        </p:txBody>
      </p:sp>
      <p:sp>
        <p:nvSpPr>
          <p:cNvPr id="10" name="Text Placeholder 2">
            <a:extLst>
              <a:ext uri="{FF2B5EF4-FFF2-40B4-BE49-F238E27FC236}">
                <a16:creationId xmlns:a16="http://schemas.microsoft.com/office/drawing/2014/main" id="{AA3DF49B-22EF-48DB-A66D-64D9FBE4BFA6}"/>
              </a:ext>
            </a:extLst>
          </p:cNvPr>
          <p:cNvSpPr txBox="1">
            <a:spLocks/>
          </p:cNvSpPr>
          <p:nvPr/>
        </p:nvSpPr>
        <p:spPr>
          <a:xfrm>
            <a:off x="478634" y="4337408"/>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Getting a way to permanently remove Obsolete = Removed fields and tables from SaaS</a:t>
            </a:r>
          </a:p>
        </p:txBody>
      </p:sp>
    </p:spTree>
    <p:extLst>
      <p:ext uri="{BB962C8B-B14F-4D97-AF65-F5344CB8AC3E}">
        <p14:creationId xmlns:p14="http://schemas.microsoft.com/office/powerpoint/2010/main" val="12465209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could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the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a:t>
            </a:r>
            <a:r>
              <a:rPr lang="en-US" dirty="0" err="1"/>
              <a:t>Preconditoins</a:t>
            </a:r>
            <a:r>
              <a:rPr lang="en-US" dirty="0"/>
              <a:t>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
        <p:nvSpPr>
          <p:cNvPr id="3" name="TextBox 2">
            <a:extLst>
              <a:ext uri="{FF2B5EF4-FFF2-40B4-BE49-F238E27FC236}">
                <a16:creationId xmlns:a16="http://schemas.microsoft.com/office/drawing/2014/main" id="{19D1724E-A488-47F4-97F6-0EB244B81E76}"/>
              </a:ext>
            </a:extLst>
          </p:cNvPr>
          <p:cNvSpPr txBox="1"/>
          <p:nvPr/>
        </p:nvSpPr>
        <p:spPr>
          <a:xfrm>
            <a:off x="8166779" y="4861459"/>
            <a:ext cx="4425416" cy="203440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subscribers are used for New Companies </a:t>
            </a:r>
          </a:p>
          <a:p>
            <a:pPr>
              <a:lnSpc>
                <a:spcPct val="90000"/>
              </a:lnSpc>
              <a:spcAft>
                <a:spcPts val="600"/>
              </a:spcAft>
            </a:pPr>
            <a:r>
              <a:rPr lang="en-US" sz="2400" dirty="0">
                <a:gradFill>
                  <a:gsLst>
                    <a:gs pos="2917">
                      <a:schemeClr val="tx1"/>
                    </a:gs>
                    <a:gs pos="30000">
                      <a:schemeClr val="tx1"/>
                    </a:gs>
                  </a:gsLst>
                  <a:lin ang="5400000" scaled="0"/>
                </a:gradFill>
              </a:rPr>
              <a:t>We need to register the tags for the new companies to avoid issues</a:t>
            </a:r>
          </a:p>
        </p:txBody>
      </p:sp>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ACB-A854-4269-BD93-21A0F9BD6D52}"/>
              </a:ext>
            </a:extLst>
          </p:cNvPr>
          <p:cNvSpPr>
            <a:spLocks noGrp="1"/>
          </p:cNvSpPr>
          <p:nvPr>
            <p:ph type="title"/>
          </p:nvPr>
        </p:nvSpPr>
        <p:spPr/>
        <p:txBody>
          <a:bodyPr/>
          <a:lstStyle/>
          <a:p>
            <a:r>
              <a:rPr lang="en-US" dirty="0"/>
              <a:t>Upgrade tag weakness</a:t>
            </a:r>
          </a:p>
        </p:txBody>
      </p:sp>
      <p:sp>
        <p:nvSpPr>
          <p:cNvPr id="3" name="Text Placeholder 2">
            <a:extLst>
              <a:ext uri="{FF2B5EF4-FFF2-40B4-BE49-F238E27FC236}">
                <a16:creationId xmlns:a16="http://schemas.microsoft.com/office/drawing/2014/main" id="{27C5673D-B00C-4F2B-80B6-3FCA9DE65046}"/>
              </a:ext>
            </a:extLst>
          </p:cNvPr>
          <p:cNvSpPr>
            <a:spLocks noGrp="1"/>
          </p:cNvSpPr>
          <p:nvPr>
            <p:ph type="body" sz="quarter" idx="10"/>
          </p:nvPr>
        </p:nvSpPr>
        <p:spPr>
          <a:xfrm>
            <a:off x="598148" y="1462924"/>
            <a:ext cx="11239464" cy="4247317"/>
          </a:xfrm>
        </p:spPr>
        <p:txBody>
          <a:bodyPr/>
          <a:lstStyle/>
          <a:p>
            <a:r>
              <a:rPr lang="en-US" dirty="0"/>
              <a:t>New companies</a:t>
            </a:r>
          </a:p>
          <a:p>
            <a:endParaRPr lang="en-US" dirty="0"/>
          </a:p>
          <a:p>
            <a:r>
              <a:rPr lang="en-US" dirty="0"/>
              <a:t>New installation</a:t>
            </a:r>
          </a:p>
          <a:p>
            <a:endParaRPr lang="en-US" dirty="0"/>
          </a:p>
          <a:p>
            <a:r>
              <a:rPr lang="en-US" dirty="0"/>
              <a:t>In these scenarios if you do not register upgrade tags, we risk to execute the code twice.</a:t>
            </a:r>
          </a:p>
          <a:p>
            <a:endParaRPr lang="en-US" dirty="0"/>
          </a:p>
          <a:p>
            <a:r>
              <a:rPr lang="en-US" dirty="0"/>
              <a:t>Use subscribers and / or </a:t>
            </a:r>
            <a:r>
              <a:rPr lang="en-US" dirty="0" err="1"/>
              <a:t>UpgradeTag.SetAllUpgradeTags</a:t>
            </a:r>
            <a:r>
              <a:rPr lang="en-US" dirty="0"/>
              <a:t> (registers all tags present in the system)</a:t>
            </a:r>
          </a:p>
          <a:p>
            <a:endParaRPr lang="en-US" dirty="0"/>
          </a:p>
          <a:p>
            <a:r>
              <a:rPr lang="en-US" dirty="0"/>
              <a:t>We will harden this extension with additional tests</a:t>
            </a:r>
          </a:p>
        </p:txBody>
      </p:sp>
    </p:spTree>
    <p:extLst>
      <p:ext uri="{BB962C8B-B14F-4D97-AF65-F5344CB8AC3E}">
        <p14:creationId xmlns:p14="http://schemas.microsoft.com/office/powerpoint/2010/main" val="168463829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877985"/>
          </a:xfrm>
          <a:prstGeom prst="rect">
            <a:avLst/>
          </a:prstGeom>
        </p:spPr>
        <p:txBody>
          <a:bodyPr>
            <a:spAutoFit/>
          </a:bodyPr>
          <a:lstStyle/>
          <a:p>
            <a:r>
              <a:rPr lang="en-US" sz="2400" dirty="0">
                <a:latin typeface="+mn-lt"/>
              </a:rPr>
              <a:t>Upgrade tags - System Application</a:t>
            </a:r>
          </a:p>
          <a:p>
            <a:endParaRPr lang="en-US" dirty="0">
              <a:latin typeface="+mn-lt"/>
            </a:endParaRPr>
          </a:p>
          <a:p>
            <a:r>
              <a:rPr lang="en-US" sz="2400" dirty="0">
                <a:latin typeface="+mn-lt"/>
              </a:rPr>
              <a:t>You can join at GitHub and provide feedback or feature requests</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of upgrade.</a:t>
            </a:r>
          </a:p>
          <a:p>
            <a:endParaRPr lang="en-US" dirty="0"/>
          </a:p>
          <a:p>
            <a:r>
              <a:rPr lang="en-US" dirty="0"/>
              <a:t>If you would like to set the </a:t>
            </a:r>
            <a:r>
              <a:rPr lang="en-US" dirty="0" err="1"/>
              <a:t>SystemId</a:t>
            </a:r>
            <a:r>
              <a:rPr lang="en-US" dirty="0"/>
              <a:t> to Integration ID, make sure Integration record table is up to date before upgrade. </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538883"/>
          </a:xfrm>
        </p:spPr>
        <p:txBody>
          <a:bodyPr/>
          <a:lstStyle/>
          <a:p>
            <a:r>
              <a:rPr lang="en-US" dirty="0"/>
              <a:t>Destination apps for migration</a:t>
            </a:r>
          </a:p>
          <a:p>
            <a:r>
              <a:rPr lang="en-US" dirty="0"/>
              <a:t>Resolves references for manifests before 15.x</a:t>
            </a:r>
          </a:p>
          <a:p>
            <a:endParaRPr lang="en-US" dirty="0"/>
          </a:p>
          <a:p>
            <a:r>
              <a:rPr lang="en-US" dirty="0"/>
              <a:t>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pic>
        <p:nvPicPr>
          <p:cNvPr id="3" name="Picture 2">
            <a:extLst>
              <a:ext uri="{FF2B5EF4-FFF2-40B4-BE49-F238E27FC236}">
                <a16:creationId xmlns:a16="http://schemas.microsoft.com/office/drawing/2014/main" id="{07E09B12-6A9D-4EA6-A33A-1B64D39ABFD4}"/>
              </a:ext>
            </a:extLst>
          </p:cNvPr>
          <p:cNvPicPr>
            <a:picLocks noChangeAspect="1"/>
          </p:cNvPicPr>
          <p:nvPr/>
        </p:nvPicPr>
        <p:blipFill>
          <a:blip r:embed="rId3"/>
          <a:stretch>
            <a:fillRect/>
          </a:stretch>
        </p:blipFill>
        <p:spPr>
          <a:xfrm>
            <a:off x="541518" y="1273742"/>
            <a:ext cx="12436475" cy="4447040"/>
          </a:xfrm>
          <a:prstGeom prst="rect">
            <a:avLst/>
          </a:prstGeom>
        </p:spPr>
      </p:pic>
    </p:spTree>
    <p:extLst>
      <p:ext uri="{BB962C8B-B14F-4D97-AF65-F5344CB8AC3E}">
        <p14:creationId xmlns:p14="http://schemas.microsoft.com/office/powerpoint/2010/main" val="128976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Destination Apps For Migration FAQ</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465138" y="1256010"/>
            <a:ext cx="9542462" cy="5232202"/>
          </a:xfrm>
        </p:spPr>
        <p:txBody>
          <a:bodyPr/>
          <a:lstStyle/>
          <a:p>
            <a:r>
              <a:rPr lang="en-US" b="1" dirty="0"/>
              <a:t>1. Can I add many extensions to the list?</a:t>
            </a:r>
          </a:p>
          <a:p>
            <a:r>
              <a:rPr lang="en-US" dirty="0"/>
              <a:t>Yes as many as you want</a:t>
            </a:r>
          </a:p>
          <a:p>
            <a:pPr marL="457200" indent="-457200">
              <a:buAutoNum type="arabicPeriod"/>
            </a:pPr>
            <a:endParaRPr lang="en-US" dirty="0"/>
          </a:p>
          <a:p>
            <a:r>
              <a:rPr lang="en-US" b="1" dirty="0"/>
              <a:t>2. Does the extension need to have C/AL object? What if I’m only added new objects?</a:t>
            </a:r>
          </a:p>
          <a:p>
            <a:r>
              <a:rPr lang="en-US" dirty="0"/>
              <a:t>It doesn’t, you can use this mechanism to install any extension with system App and base app. We publish Upgrade-Tests and Library Assert that had no C/AL objects in the base</a:t>
            </a:r>
          </a:p>
          <a:p>
            <a:pPr marL="457200" indent="-457200">
              <a:buAutoNum type="arabicPeriod"/>
            </a:pPr>
            <a:endParaRPr lang="en-US" dirty="0"/>
          </a:p>
          <a:p>
            <a:r>
              <a:rPr lang="en-US" b="1" dirty="0"/>
              <a:t>3. My extension is standalone, do I need destination apps for migration?</a:t>
            </a:r>
          </a:p>
          <a:p>
            <a:r>
              <a:rPr lang="en-US" dirty="0"/>
              <a:t>You need </a:t>
            </a:r>
            <a:r>
              <a:rPr lang="en-US" dirty="0" err="1"/>
              <a:t>baseApp</a:t>
            </a:r>
            <a:r>
              <a:rPr lang="en-US" dirty="0"/>
              <a:t> and </a:t>
            </a:r>
            <a:r>
              <a:rPr lang="en-US" dirty="0" err="1"/>
              <a:t>SystemApp</a:t>
            </a:r>
            <a:r>
              <a:rPr lang="en-US" dirty="0"/>
              <a:t>, you may or may not set your extension as the destination app for migration. If you use global triggers add it to the list so it can listen</a:t>
            </a:r>
          </a:p>
          <a:p>
            <a:endParaRPr lang="en-US" b="1" dirty="0"/>
          </a:p>
          <a:p>
            <a:r>
              <a:rPr lang="en-US" b="1" dirty="0"/>
              <a:t>4. How do I decide the destination apps for migration?</a:t>
            </a:r>
          </a:p>
          <a:p>
            <a:r>
              <a:rPr lang="en-US" dirty="0"/>
              <a:t>You can add any that you want, it has no performance impact. If it was an extension before upgrade, you should not add it to the list.</a:t>
            </a:r>
          </a:p>
        </p:txBody>
      </p:sp>
    </p:spTree>
    <p:extLst>
      <p:ext uri="{BB962C8B-B14F-4D97-AF65-F5344CB8AC3E}">
        <p14:creationId xmlns:p14="http://schemas.microsoft.com/office/powerpoint/2010/main" val="242430787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t>Upgrade script</a:t>
            </a:r>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a:xfrm>
            <a:off x="465138" y="1960860"/>
            <a:ext cx="4919661" cy="2154436"/>
          </a:xfrm>
        </p:spPr>
        <p:txBody>
          <a:bodyPr/>
          <a:lstStyle/>
          <a:p>
            <a:r>
              <a:rPr lang="en-US" dirty="0"/>
              <a:t>You can find the example scripts at:</a:t>
            </a:r>
          </a:p>
          <a:p>
            <a:endParaRPr lang="en-US" dirty="0">
              <a:hlinkClick r:id="rId2"/>
            </a:endParaRPr>
          </a:p>
          <a:p>
            <a:r>
              <a:rPr lang="en-US" dirty="0">
                <a:hlinkClick r:id="rId2"/>
              </a:rPr>
              <a:t>https://github.com/microsoft/BCUpgrade/blob/master/15X%20-%20Business%20Central%202019%20Wave%202/Example/UpgradeLibrary.psm1</a:t>
            </a:r>
            <a:endParaRPr lang="en-US" dirty="0"/>
          </a:p>
          <a:p>
            <a:endParaRPr lang="en-US" dirty="0"/>
          </a:p>
        </p:txBody>
      </p:sp>
      <p:pic>
        <p:nvPicPr>
          <p:cNvPr id="6" name="Picture 5">
            <a:extLst>
              <a:ext uri="{FF2B5EF4-FFF2-40B4-BE49-F238E27FC236}">
                <a16:creationId xmlns:a16="http://schemas.microsoft.com/office/drawing/2014/main" id="{8951AAAF-3C66-49E1-B148-D8730B7C75E2}"/>
              </a:ext>
            </a:extLst>
          </p:cNvPr>
          <p:cNvPicPr>
            <a:picLocks noChangeAspect="1"/>
          </p:cNvPicPr>
          <p:nvPr/>
        </p:nvPicPr>
        <p:blipFill rotWithShape="1">
          <a:blip r:embed="rId3"/>
          <a:srcRect l="101" t="13799" r="-101" b="364"/>
          <a:stretch/>
        </p:blipFill>
        <p:spPr>
          <a:xfrm>
            <a:off x="5620055" y="1447800"/>
            <a:ext cx="6300482" cy="4498844"/>
          </a:xfrm>
          <a:prstGeom prst="rect">
            <a:avLst/>
          </a:prstGeom>
        </p:spPr>
      </p:pic>
      <p:sp>
        <p:nvSpPr>
          <p:cNvPr id="7" name="Text Placeholder 4">
            <a:extLst>
              <a:ext uri="{FF2B5EF4-FFF2-40B4-BE49-F238E27FC236}">
                <a16:creationId xmlns:a16="http://schemas.microsoft.com/office/drawing/2014/main" id="{E40E8816-0E49-48FF-9D5B-35A8ED279807}"/>
              </a:ext>
            </a:extLst>
          </p:cNvPr>
          <p:cNvSpPr txBox="1">
            <a:spLocks/>
          </p:cNvSpPr>
          <p:nvPr/>
        </p:nvSpPr>
        <p:spPr>
          <a:xfrm>
            <a:off x="465137" y="4416662"/>
            <a:ext cx="4919661"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will ship upgrade tests (Docker/DVD)</a:t>
            </a:r>
          </a:p>
          <a:p>
            <a:endParaRPr lang="en-US" dirty="0"/>
          </a:p>
          <a:p>
            <a:r>
              <a:rPr lang="en-US" dirty="0"/>
              <a:t>You should setup you CI/CD to upgrade and run upgrade tests</a:t>
            </a:r>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Test-</a:t>
            </a:r>
            <a:r>
              <a:rPr lang="en-US" dirty="0" err="1"/>
              <a:t>NAVTenantDatabaseSchema</a:t>
            </a:r>
            <a:r>
              <a:rPr lang="en-US" dirty="0"/>
              <a:t> </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617538" y="2881709"/>
            <a:ext cx="10469562" cy="3385542"/>
          </a:xfrm>
        </p:spPr>
        <p:txBody>
          <a:bodyPr/>
          <a:lstStyle/>
          <a:p>
            <a:r>
              <a:rPr lang="en-US" dirty="0"/>
              <a:t>This cmdlet will test if all of the tables were moved.</a:t>
            </a:r>
          </a:p>
          <a:p>
            <a:r>
              <a:rPr lang="en-US" dirty="0"/>
              <a:t>It compares NAV App Object metadata with the actual SQL definition </a:t>
            </a:r>
          </a:p>
          <a:p>
            <a:endParaRPr lang="en-US" dirty="0"/>
          </a:p>
          <a:p>
            <a:r>
              <a:rPr lang="en-US" dirty="0"/>
              <a:t>If anything is not matching it will fail.  This is useful to discover orphaned tables or tables that were not generated in the SQL.</a:t>
            </a:r>
          </a:p>
          <a:p>
            <a:endParaRPr lang="en-US" dirty="0"/>
          </a:p>
          <a:p>
            <a:r>
              <a:rPr lang="en-US" dirty="0"/>
              <a:t>Analyze any problem reported. Most common issues:</a:t>
            </a:r>
          </a:p>
          <a:p>
            <a:r>
              <a:rPr lang="en-US" dirty="0"/>
              <a:t>1. Name or the ID does not match between C/AL and AL</a:t>
            </a:r>
          </a:p>
          <a:p>
            <a:r>
              <a:rPr lang="en-US" dirty="0"/>
              <a:t>2. Keys between C/AL and AL do not match. Double check if the primary and secondary keys are the same</a:t>
            </a:r>
          </a:p>
          <a:p>
            <a:endParaRPr lang="en-US" dirty="0"/>
          </a:p>
        </p:txBody>
      </p:sp>
      <p:sp>
        <p:nvSpPr>
          <p:cNvPr id="6" name="Text Placeholder 4">
            <a:extLst>
              <a:ext uri="{FF2B5EF4-FFF2-40B4-BE49-F238E27FC236}">
                <a16:creationId xmlns:a16="http://schemas.microsoft.com/office/drawing/2014/main" id="{5FF4AEEB-C83D-42C5-A480-7D1BBBC67E5E}"/>
              </a:ext>
            </a:extLst>
          </p:cNvPr>
          <p:cNvSpPr txBox="1">
            <a:spLocks/>
          </p:cNvSpPr>
          <p:nvPr/>
        </p:nvSpPr>
        <p:spPr>
          <a:xfrm>
            <a:off x="617538" y="2113260"/>
            <a:ext cx="10469562"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Test-NAVTenantDatabaseSchema -ServerInstance  $ServerInstanceName -Tenant $tenant.Id</a:t>
            </a:r>
          </a:p>
          <a:p>
            <a:endParaRPr lang="en-US"/>
          </a:p>
        </p:txBody>
      </p:sp>
    </p:spTree>
    <p:extLst>
      <p:ext uri="{BB962C8B-B14F-4D97-AF65-F5344CB8AC3E}">
        <p14:creationId xmlns:p14="http://schemas.microsoft.com/office/powerpoint/2010/main" val="364201825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5BD51-55DF-4816-BB2A-37B71B8470FF}"/>
              </a:ext>
            </a:extLst>
          </p:cNvPr>
          <p:cNvSpPr>
            <a:spLocks noGrp="1"/>
          </p:cNvSpPr>
          <p:nvPr>
            <p:ph type="title"/>
          </p:nvPr>
        </p:nvSpPr>
        <p:spPr/>
        <p:txBody>
          <a:bodyPr/>
          <a:lstStyle/>
          <a:p>
            <a:r>
              <a:rPr lang="en-US" dirty="0"/>
              <a:t>Troubleshooting the upgrade</a:t>
            </a:r>
          </a:p>
        </p:txBody>
      </p:sp>
      <p:sp>
        <p:nvSpPr>
          <p:cNvPr id="5" name="Text Placeholder 4">
            <a:extLst>
              <a:ext uri="{FF2B5EF4-FFF2-40B4-BE49-F238E27FC236}">
                <a16:creationId xmlns:a16="http://schemas.microsoft.com/office/drawing/2014/main" id="{23278955-85EF-4E06-A7C7-A545A45218A0}"/>
              </a:ext>
            </a:extLst>
          </p:cNvPr>
          <p:cNvSpPr>
            <a:spLocks noGrp="1"/>
          </p:cNvSpPr>
          <p:nvPr>
            <p:ph type="body" sz="quarter" idx="14"/>
          </p:nvPr>
        </p:nvSpPr>
        <p:spPr>
          <a:xfrm>
            <a:off x="465138" y="1479229"/>
            <a:ext cx="8650941" cy="1846659"/>
          </a:xfrm>
        </p:spPr>
        <p:txBody>
          <a:bodyPr/>
          <a:lstStyle/>
          <a:p>
            <a:r>
              <a:rPr lang="en-US" dirty="0"/>
              <a:t>Check the event log</a:t>
            </a:r>
          </a:p>
          <a:p>
            <a:endParaRPr lang="en-US" dirty="0"/>
          </a:p>
          <a:p>
            <a:r>
              <a:rPr lang="en-US" dirty="0"/>
              <a:t>Errors with message is logged under application</a:t>
            </a:r>
          </a:p>
          <a:p>
            <a:endParaRPr lang="en-US" dirty="0"/>
          </a:p>
          <a:p>
            <a:r>
              <a:rPr lang="en-US" dirty="0"/>
              <a:t>Post the issue on the </a:t>
            </a:r>
            <a:r>
              <a:rPr lang="en-US" dirty="0" err="1"/>
              <a:t>github</a:t>
            </a:r>
            <a:r>
              <a:rPr lang="en-US" dirty="0"/>
              <a:t> if you cannot solve it yourself, we will add the solution to the commonly asked questions</a:t>
            </a:r>
          </a:p>
        </p:txBody>
      </p:sp>
    </p:spTree>
    <p:extLst>
      <p:ext uri="{BB962C8B-B14F-4D97-AF65-F5344CB8AC3E}">
        <p14:creationId xmlns:p14="http://schemas.microsoft.com/office/powerpoint/2010/main" val="4704186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customXml/itemProps2.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17499</TotalTime>
  <Words>8097</Words>
  <Application>Microsoft Office PowerPoint</Application>
  <PresentationFormat>Custom</PresentationFormat>
  <Paragraphs>1119</Paragraphs>
  <Slides>102</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102</vt:i4>
      </vt:variant>
    </vt:vector>
  </HeadingPairs>
  <TitlesOfParts>
    <vt:vector size="114" baseType="lpstr">
      <vt:lpstr>Arial</vt:lpstr>
      <vt:lpstr>Calibri</vt:lpstr>
      <vt:lpstr>Corbel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Alternative way to ask questions </vt:lpstr>
      <vt:lpstr>Table of contents</vt:lpstr>
      <vt:lpstr>PowerPoint Presentation</vt:lpstr>
      <vt:lpstr>New AL Profiles</vt:lpstr>
      <vt:lpstr>Removing Integration Management (Integration Records)</vt:lpstr>
      <vt:lpstr>New 15.x feature - Immutable Keys - $systemID</vt:lpstr>
      <vt:lpstr>SystemId upgrade considerations</vt:lpstr>
      <vt:lpstr>Deprecating Integration Records – Audit Feature</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examples</vt:lpstr>
      <vt:lpstr>Populating buffer tables</vt:lpstr>
      <vt:lpstr>Example of upgrade code</vt:lpstr>
      <vt:lpstr>Recommendations on how to resolve the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fields to table extensions - example</vt:lpstr>
      <vt:lpstr>Extension Uplift - Moving tables to extensions alternative</vt:lpstr>
      <vt:lpstr>Moving added fields On-Prem - Workarounds</vt:lpstr>
      <vt:lpstr>Conclusion</vt:lpstr>
      <vt:lpstr>Features in progress</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Upgrade tag weakness</vt:lpstr>
      <vt:lpstr>Where is the code</vt:lpstr>
      <vt:lpstr>Upgrade tags - Guidelines</vt:lpstr>
      <vt:lpstr>Execution context API</vt:lpstr>
      <vt:lpstr>Execution context API</vt:lpstr>
      <vt:lpstr>Code example</vt:lpstr>
      <vt:lpstr>Obsolete properties</vt:lpstr>
      <vt:lpstr> DestinationAppsForMigration </vt:lpstr>
      <vt:lpstr> DestinationAppsForMigration – Example from upgrade script</vt:lpstr>
      <vt:lpstr>Old manifest file</vt:lpstr>
      <vt:lpstr>Destination Apps For Migration FAQ</vt:lpstr>
      <vt:lpstr>Upgrade script</vt:lpstr>
      <vt:lpstr>Test-NAVTenantDatabaseSchema </vt:lpstr>
      <vt:lpstr>Troubleshooting the upgrade</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Nikola Kukrika</cp:lastModifiedBy>
  <cp:revision>1079</cp:revision>
  <dcterms:created xsi:type="dcterms:W3CDTF">2019-02-06T01:00:06Z</dcterms:created>
  <dcterms:modified xsi:type="dcterms:W3CDTF">2019-11-22T09:14:08Z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